
<file path=[Content_Types].xml><?xml version="1.0" encoding="utf-8"?>
<Types xmlns="http://schemas.openxmlformats.org/package/2006/content-types">
  <Default Extension="png" ContentType="image/png"/>
  <Default Extension="mpg" ContentType="vide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6"/>
  </p:notesMasterIdLst>
  <p:sldIdLst>
    <p:sldId id="279" r:id="rId2"/>
    <p:sldId id="433" r:id="rId3"/>
    <p:sldId id="257" r:id="rId4"/>
    <p:sldId id="298" r:id="rId5"/>
    <p:sldId id="299" r:id="rId6"/>
    <p:sldId id="434" r:id="rId7"/>
    <p:sldId id="435" r:id="rId8"/>
    <p:sldId id="436" r:id="rId9"/>
    <p:sldId id="437" r:id="rId10"/>
    <p:sldId id="438" r:id="rId11"/>
    <p:sldId id="440" r:id="rId12"/>
    <p:sldId id="439" r:id="rId13"/>
    <p:sldId id="290" r:id="rId14"/>
    <p:sldId id="45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souza, Shanna Marie" initials="DS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3" autoAdjust="0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16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F8DF-60D7-EC4B-A57B-A0DD06C573DC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9BD3A-AE92-B446-AE91-9035898534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4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8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E2E818AB-2371-4964-85FF-94597A855A56}" type="slidenum">
              <a:rPr lang="en-US" smtClean="0">
                <a:solidFill>
                  <a:prstClr val="black"/>
                </a:solidFill>
                <a:ea typeface="DejaVu Sans"/>
                <a:cs typeface="DejaVu Sans"/>
              </a:rPr>
              <a:pPr>
                <a:buFont typeface="Wingdings" pitchFamily="2" charset="2"/>
                <a:buNone/>
              </a:pPr>
              <a:t>10</a:t>
            </a:fld>
            <a:endParaRPr lang="en-US" dirty="0">
              <a:solidFill>
                <a:prstClr val="black"/>
              </a:solidFill>
              <a:ea typeface="DejaVu Sans"/>
              <a:cs typeface="DejaVu Sans"/>
            </a:endParaRPr>
          </a:p>
        </p:txBody>
      </p:sp>
      <p:sp>
        <p:nvSpPr>
          <p:cNvPr id="860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3738"/>
            <a:ext cx="6091237" cy="3427412"/>
          </a:xfrm>
          <a:solidFill>
            <a:srgbClr val="FFFFFF"/>
          </a:solidFill>
          <a:ln/>
        </p:spPr>
      </p:sp>
      <p:sp>
        <p:nvSpPr>
          <p:cNvPr id="860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821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62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12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80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5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FB12-6AF9-E842-871A-4D20F96D4CA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30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24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02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18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9B75F-3823-4297-818F-185019A4CB0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021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C9B5E5-857B-4897-A1D5-E0801B03E2E1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26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5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 b="1" baseline="0">
                <a:solidFill>
                  <a:srgbClr val="00759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Lecture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Title Goes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9614" y="4063200"/>
            <a:ext cx="577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Lato Medium" charset="0"/>
                <a:cs typeface="Arial" panose="020B0604020202020204" pitchFamily="34" charset="0"/>
              </a:rPr>
              <a:t>UNIVERSITY OF ILLINOIS AT URBANA-CHAMPAIGN</a:t>
            </a:r>
          </a:p>
        </p:txBody>
      </p:sp>
    </p:spTree>
    <p:extLst>
      <p:ext uri="{BB962C8B-B14F-4D97-AF65-F5344CB8AC3E}">
        <p14:creationId xmlns:p14="http://schemas.microsoft.com/office/powerpoint/2010/main" val="242866737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3879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 b="0">
                <a:latin typeface="+mn-lt"/>
                <a:cs typeface="Arial" panose="020B0604020202020204" pitchFamily="34" charset="0"/>
              </a:defRPr>
            </a:lvl1pPr>
            <a:lvl2pPr>
              <a:defRPr b="0">
                <a:latin typeface="+mn-lt"/>
                <a:cs typeface="Arial" panose="020B0604020202020204" pitchFamily="34" charset="0"/>
              </a:defRPr>
            </a:lvl2pPr>
            <a:lvl3pPr>
              <a:defRPr b="0">
                <a:latin typeface="+mn-lt"/>
                <a:cs typeface="Arial" panose="020B0604020202020204" pitchFamily="34" charset="0"/>
              </a:defRPr>
            </a:lvl3pPr>
            <a:lvl4pPr>
              <a:defRPr b="0">
                <a:latin typeface="+mn-lt"/>
                <a:cs typeface="Arial" panose="020B0604020202020204" pitchFamily="34" charset="0"/>
              </a:defRPr>
            </a:lvl4pPr>
            <a:lvl5pPr>
              <a:defRPr b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7971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5495"/>
            <a:ext cx="10515600" cy="766482"/>
          </a:xfrm>
        </p:spPr>
        <p:txBody>
          <a:bodyPr>
            <a:normAutofit/>
          </a:bodyPr>
          <a:lstStyle>
            <a:lvl1pPr>
              <a:defRPr sz="4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9894"/>
            <a:ext cx="10515600" cy="5007069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6272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0078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814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2294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0244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95807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+mn-lt"/>
                <a:cs typeface="Arial" panose="020B0604020202020204" pitchFamily="34" charset="0"/>
              </a:defRPr>
            </a:lvl1pPr>
            <a:lvl2pPr>
              <a:defRPr sz="2800">
                <a:latin typeface="+mn-lt"/>
                <a:cs typeface="Arial" panose="020B0604020202020204" pitchFamily="34" charset="0"/>
              </a:defRPr>
            </a:lvl2pPr>
            <a:lvl3pPr>
              <a:defRPr sz="2400">
                <a:latin typeface="+mn-lt"/>
                <a:cs typeface="Arial" panose="020B0604020202020204" pitchFamily="34" charset="0"/>
              </a:defRPr>
            </a:lvl3pPr>
            <a:lvl4pPr>
              <a:defRPr sz="2000">
                <a:latin typeface="+mn-lt"/>
                <a:cs typeface="Arial" panose="020B0604020202020204" pitchFamily="34" charset="0"/>
              </a:defRPr>
            </a:lvl4pPr>
            <a:lvl5pPr>
              <a:defRPr sz="2000">
                <a:latin typeface="+mn-lt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13315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67715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57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59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charm.cs.illinois.edu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harmplusplus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pccharm.com/" TargetMode="External"/><Relationship Id="rId5" Type="http://schemas.openxmlformats.org/officeDocument/2006/relationships/hyperlink" Target="http://charm.cs.illinois.edu/" TargetMode="External"/><Relationship Id="rId4" Type="http://schemas.openxmlformats.org/officeDocument/2006/relationships/hyperlink" Target="http://charmplusplus.org/miniApp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g"/><Relationship Id="rId2" Type="http://schemas.microsoft.com/office/2007/relationships/media" Target="../media/media1.mpg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799E64-5325-4C22-B31F-0A2ED6499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197" y="2032228"/>
            <a:ext cx="9360754" cy="1470025"/>
          </a:xfrm>
        </p:spPr>
        <p:txBody>
          <a:bodyPr>
            <a:noAutofit/>
          </a:bodyPr>
          <a:lstStyle/>
          <a:p>
            <a:r>
              <a:rPr lang="en-US" dirty="0"/>
              <a:t>Advanced Features and </a:t>
            </a:r>
            <a:br>
              <a:rPr lang="en-US" dirty="0"/>
            </a:br>
            <a:r>
              <a:rPr lang="en-US" dirty="0"/>
              <a:t>Application Case Studies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ADB19-2987-4644-8F63-17C8CFFBE6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02950" y="6356350"/>
            <a:ext cx="1289050" cy="365125"/>
          </a:xfrm>
        </p:spPr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4DC85-44CA-4B7F-A993-23FD6A542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253"/>
            <a:ext cx="9144000" cy="1655762"/>
          </a:xfrm>
        </p:spPr>
        <p:txBody>
          <a:bodyPr/>
          <a:lstStyle/>
          <a:p>
            <a:r>
              <a:rPr lang="en-US" dirty="0"/>
              <a:t>Brief peek at other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8AAE71-8D87-413C-A418-0406432023CD}"/>
              </a:ext>
            </a:extLst>
          </p:cNvPr>
          <p:cNvSpPr/>
          <p:nvPr/>
        </p:nvSpPr>
        <p:spPr>
          <a:xfrm>
            <a:off x="3777641" y="6044225"/>
            <a:ext cx="48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2018 L. V. Kale at the University of Illinois Urbana</a:t>
            </a:r>
            <a:endParaRPr lang="en-US" altLang="en-US" sz="1600" dirty="0">
              <a:solidFill>
                <a:schemeClr val="bg1">
                  <a:lumMod val="75000"/>
                </a:schemeClr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4839104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>
          <a:xfrm>
            <a:off x="537949" y="99770"/>
            <a:ext cx="10515600" cy="766482"/>
          </a:xfrm>
        </p:spPr>
        <p:txBody>
          <a:bodyPr>
            <a:normAutofit/>
          </a:bodyPr>
          <a:lstStyle/>
          <a:p>
            <a:r>
              <a:rPr lang="en-US" dirty="0"/>
              <a:t>Decomposition and Computation Flow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C46CA8-658D-4BAA-BC7B-CE0EAF69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01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421" y="1014414"/>
            <a:ext cx="11805313" cy="5524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9996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ppsbook_Cov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26" y="144966"/>
            <a:ext cx="4995747" cy="67130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400" y="1425476"/>
            <a:ext cx="4165600" cy="1200329"/>
          </a:xfrm>
          <a:prstGeom prst="rect">
            <a:avLst/>
          </a:prstGeom>
          <a:solidFill>
            <a:srgbClr val="C8D6F0">
              <a:alpha val="35000"/>
            </a:srgbClr>
          </a:solidFill>
          <a:ln>
            <a:solidFill>
              <a:srgbClr val="C8D6F0"/>
            </a:solidFill>
          </a:ln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Lucida Sans Unicode"/>
              </a:rPr>
              <a:t>Describes seven major applications developed using Charm++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0" y="4876801"/>
            <a:ext cx="4368800" cy="1015663"/>
          </a:xfrm>
          <a:prstGeom prst="rect">
            <a:avLst/>
          </a:prstGeom>
          <a:solidFill>
            <a:schemeClr val="accent3">
              <a:lumMod val="20000"/>
              <a:lumOff val="80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More info on Charm++: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hlinkClick r:id="rId4"/>
              </a:rPr>
              <a:t>http://charm.cs.illinois.edu</a:t>
            </a:r>
            <a:endParaRPr lang="en-US" sz="2000" dirty="0">
              <a:solidFill>
                <a:prstClr val="black"/>
              </a:solidFill>
              <a:latin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including the MiniApps</a:t>
            </a:r>
          </a:p>
        </p:txBody>
      </p:sp>
    </p:spTree>
    <p:extLst>
      <p:ext uri="{BB962C8B-B14F-4D97-AF65-F5344CB8AC3E}">
        <p14:creationId xmlns:p14="http://schemas.microsoft.com/office/powerpoint/2010/main" val="22331459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873169"/>
              </p:ext>
            </p:extLst>
          </p:nvPr>
        </p:nvGraphicFramePr>
        <p:xfrm>
          <a:off x="914401" y="1143000"/>
          <a:ext cx="10813118" cy="3718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21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7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1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MiniApp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Machine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Max cores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AMR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Over-decomposition, Custom array index,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Message priorities, Load balancing, Checkpoint restart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BG/Q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131,072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LeanMD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Over-decomposition, Load balancing, Checkpoint restart, Power awareness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BG/P </a:t>
                      </a:r>
                    </a:p>
                    <a:p>
                      <a:pPr algn="ctr"/>
                      <a:r>
                        <a:rPr lang="en-US" sz="1600" dirty="0"/>
                        <a:t>BG/Q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131,072</a:t>
                      </a:r>
                    </a:p>
                    <a:p>
                      <a:pPr algn="ctr"/>
                      <a:r>
                        <a:rPr lang="en-US" sz="1600" dirty="0"/>
                        <a:t>32,768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Barnes-Hut</a:t>
                      </a:r>
                    </a:p>
                    <a:p>
                      <a:pPr algn="ctr"/>
                      <a:r>
                        <a:rPr lang="en-US" sz="1600" dirty="0"/>
                        <a:t>(n-body)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Over-decomposition, Message priorities, Load balancing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 Waters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16,384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LULESH 2.02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AMPI, Over-decomposition, Load balancing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Hopper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8,000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PDES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Over-decomposition,</a:t>
                      </a:r>
                      <a:r>
                        <a:rPr lang="en-US" sz="1600" baseline="0" dirty="0"/>
                        <a:t> Message priorities, TRAM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Stampede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4,096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654" y="-23682"/>
            <a:ext cx="10515600" cy="766482"/>
          </a:xfrm>
        </p:spPr>
        <p:txBody>
          <a:bodyPr/>
          <a:lstStyle/>
          <a:p>
            <a:r>
              <a:rPr lang="en-US" dirty="0"/>
              <a:t>MiniApps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1" y="764055"/>
            <a:ext cx="92802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Available at: http://charmplusplus.org/miniApps/</a:t>
            </a:r>
          </a:p>
        </p:txBody>
      </p:sp>
    </p:spTree>
    <p:extLst>
      <p:ext uri="{BB962C8B-B14F-4D97-AF65-F5344CB8AC3E}">
        <p14:creationId xmlns:p14="http://schemas.microsoft.com/office/powerpoint/2010/main" val="23445006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02339"/>
              </p:ext>
            </p:extLst>
          </p:nvPr>
        </p:nvGraphicFramePr>
        <p:xfrm>
          <a:off x="1016001" y="2057401"/>
          <a:ext cx="10813118" cy="38727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21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7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1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MiniApp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cores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FFT</a:t>
                      </a:r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Interoperable</a:t>
                      </a:r>
                      <a:r>
                        <a:rPr lang="en-US" baseline="0" dirty="0"/>
                        <a:t> with MPI</a:t>
                      </a:r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BG/P</a:t>
                      </a:r>
                    </a:p>
                    <a:p>
                      <a:pPr algn="ctr"/>
                      <a:r>
                        <a:rPr lang="en-US" dirty="0"/>
                        <a:t>BG/Q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65,536</a:t>
                      </a:r>
                    </a:p>
                    <a:p>
                      <a:pPr algn="ctr"/>
                      <a:r>
                        <a:rPr lang="en-US" dirty="0"/>
                        <a:t>16,384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9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Access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TRAM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BG/P </a:t>
                      </a:r>
                    </a:p>
                    <a:p>
                      <a:pPr algn="ctr"/>
                      <a:r>
                        <a:rPr lang="en-US" dirty="0"/>
                        <a:t>BG/Q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131,072</a:t>
                      </a:r>
                    </a:p>
                    <a:p>
                      <a:pPr algn="ctr"/>
                      <a:r>
                        <a:rPr lang="en-US" dirty="0"/>
                        <a:t>16,384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LU</a:t>
                      </a:r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SDAG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XT5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8,192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Sparse Triangular Solver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SDAG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BG/P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GTC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SDAG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BG/Q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1,024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SPH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 Waters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MiniApps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576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21F7-A971-A647-8B8B-46B4C1A2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08C8-8BC3-6847-809F-5ED74C5F7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lecture series with instructional material coming soon</a:t>
            </a:r>
          </a:p>
          <a:p>
            <a:pPr lvl="1"/>
            <a:r>
              <a:rPr lang="en-US" dirty="0">
                <a:hlinkClick r:id="rId3"/>
              </a:rPr>
              <a:t>http://charmplusplus.org/</a:t>
            </a:r>
            <a:r>
              <a:rPr lang="en-US" dirty="0"/>
              <a:t> (under “Learn”)</a:t>
            </a:r>
          </a:p>
          <a:p>
            <a:pPr lvl="1"/>
            <a:r>
              <a:rPr lang="en-US" dirty="0"/>
              <a:t>See also “Exercises” at the same link</a:t>
            </a:r>
          </a:p>
          <a:p>
            <a:r>
              <a:rPr lang="en-US" dirty="0"/>
              <a:t>MiniApps (source code): </a:t>
            </a:r>
          </a:p>
          <a:p>
            <a:pPr lvl="1"/>
            <a:r>
              <a:rPr lang="en-US" dirty="0">
                <a:hlinkClick r:id="rId4"/>
              </a:rPr>
              <a:t>http://charmplusplus.org/miniApps/</a:t>
            </a:r>
            <a:endParaRPr lang="en-US" dirty="0"/>
          </a:p>
          <a:p>
            <a:r>
              <a:rPr lang="en-US" dirty="0"/>
              <a:t>Research projects, papers, etc.</a:t>
            </a:r>
          </a:p>
          <a:p>
            <a:pPr lvl="1"/>
            <a:r>
              <a:rPr lang="en-US" dirty="0">
                <a:hlinkClick r:id="rId5"/>
              </a:rPr>
              <a:t>http://charm.cs.illinois.edu/</a:t>
            </a:r>
            <a:endParaRPr lang="en-US" dirty="0"/>
          </a:p>
          <a:p>
            <a:r>
              <a:rPr lang="en-US" dirty="0"/>
              <a:t>Commercial support: </a:t>
            </a:r>
          </a:p>
          <a:p>
            <a:pPr lvl="1"/>
            <a:r>
              <a:rPr lang="en-US" dirty="0">
                <a:hlinkClick r:id="rId6"/>
              </a:rPr>
              <a:t>https://www.hpccharm.com/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A08B-64B4-264D-A2E6-C257DAFA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5B87-07F4-914D-B53D-E3446B6E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77569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B8F1-EB5E-554F-871F-745B035E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within Chare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EEF02-E32D-9141-AC21-4FEA2E66B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dagger notation</a:t>
            </a:r>
          </a:p>
          <a:p>
            <a:pPr lvl="1"/>
            <a:r>
              <a:rPr lang="en-US" dirty="0"/>
              <a:t>Provides a script-like language for expressing dag of dependencies between method invocations and computations</a:t>
            </a:r>
          </a:p>
          <a:p>
            <a:r>
              <a:rPr lang="en-US" dirty="0"/>
              <a:t>Threaded entry methods</a:t>
            </a:r>
          </a:p>
          <a:p>
            <a:pPr lvl="1"/>
            <a:r>
              <a:rPr lang="en-US" dirty="0"/>
              <a:t>Allows entry methods to block without blocking the PE</a:t>
            </a:r>
          </a:p>
          <a:p>
            <a:pPr lvl="1"/>
            <a:r>
              <a:rPr lang="en-US" dirty="0"/>
              <a:t>Supports futures and </a:t>
            </a:r>
          </a:p>
          <a:p>
            <a:pPr lvl="1"/>
            <a:r>
              <a:rPr lang="en-US" dirty="0"/>
              <a:t>Ability to suspend/resume threads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B4BF8-E100-9544-BD79-5C65123C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L.V.Kale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45AE2-003D-B640-B027-D77576E9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44A27-8FBD-E742-A40B-F519DB99646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21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Priorities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Entry method tags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Quiescence detection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LiveViz: visualization from a parallel program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CharmDebug: a powerful debugging tool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Projections: Performance Analysis and Visualization, a workhorse tool for Charm++ developers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Messages (instead of marshalled parameters)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Processor-aware constructs: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Groups: like a non-migratable chare array with one element on each “core”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Nodegroups: one element on each process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769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Cooling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Easy: increase A/C setting</a:t>
            </a:r>
          </a:p>
          <a:p>
            <a:pPr lvl="1"/>
            <a:r>
              <a:rPr lang="en-US" dirty="0"/>
              <a:t>But: some cores may get too hot</a:t>
            </a:r>
          </a:p>
          <a:p>
            <a:r>
              <a:rPr lang="en-US" dirty="0"/>
              <a:t>So, reduce frequency if temperature is high (DVFS)</a:t>
            </a:r>
          </a:p>
          <a:p>
            <a:pPr lvl="1"/>
            <a:r>
              <a:rPr lang="en-US" dirty="0"/>
              <a:t>Independently for each chip</a:t>
            </a:r>
          </a:p>
          <a:p>
            <a:r>
              <a:rPr lang="en-US" i="1" dirty="0">
                <a:solidFill>
                  <a:srgbClr val="FF0000"/>
                </a:solidFill>
              </a:rPr>
              <a:t>But, </a:t>
            </a:r>
            <a:r>
              <a:rPr lang="en-US" dirty="0"/>
              <a:t>this creates a load imbalance!</a:t>
            </a:r>
          </a:p>
          <a:p>
            <a:r>
              <a:rPr lang="en-US" dirty="0"/>
              <a:t>No problem, we can handle that:</a:t>
            </a:r>
          </a:p>
          <a:p>
            <a:pPr lvl="1"/>
            <a:r>
              <a:rPr lang="en-US" dirty="0"/>
              <a:t>Migrate objects away from the slowed-down processors</a:t>
            </a:r>
          </a:p>
          <a:p>
            <a:pPr lvl="1"/>
            <a:r>
              <a:rPr lang="en-US" dirty="0"/>
              <a:t>Balance load using an existing strategy</a:t>
            </a:r>
          </a:p>
          <a:p>
            <a:pPr lvl="1"/>
            <a:r>
              <a:rPr lang="en-US" dirty="0"/>
              <a:t>Strategies take speed of processors into account</a:t>
            </a:r>
          </a:p>
          <a:p>
            <a:r>
              <a:rPr lang="en-US" dirty="0"/>
              <a:t>Implemented in experimental version</a:t>
            </a:r>
          </a:p>
          <a:p>
            <a:pPr lvl="1"/>
            <a:r>
              <a:rPr lang="en-US" dirty="0"/>
              <a:t>SC 2011 paper, IEEE TC paper</a:t>
            </a:r>
          </a:p>
          <a:p>
            <a:r>
              <a:rPr lang="en-US" dirty="0"/>
              <a:t>Several new power/energy-related strategies</a:t>
            </a:r>
          </a:p>
          <a:p>
            <a:pPr lvl="1"/>
            <a:r>
              <a:rPr lang="en-US" dirty="0"/>
              <a:t>PASA ‘12: exploiting differential sensitivities of code segments to frequency change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73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PARM: Power Aware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RTS facilitates malleable jobs</a:t>
            </a:r>
          </a:p>
          <a:p>
            <a:r>
              <a:rPr lang="en-US" dirty="0"/>
              <a:t>PARM can improve throughput under a fixed power budget using:</a:t>
            </a:r>
          </a:p>
          <a:p>
            <a:pPr lvl="1"/>
            <a:r>
              <a:rPr lang="en-US" dirty="0"/>
              <a:t>Overprovisioning (adding more nodes than conventional data center)</a:t>
            </a:r>
          </a:p>
          <a:p>
            <a:pPr lvl="1"/>
            <a:r>
              <a:rPr lang="en-US" dirty="0"/>
              <a:t>RAPL (capping power consumption of nodes)</a:t>
            </a:r>
          </a:p>
          <a:p>
            <a:pPr lvl="1"/>
            <a:r>
              <a:rPr lang="en-US" dirty="0"/>
              <a:t>Job malleability and moldability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FlowDig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75" y="3429000"/>
            <a:ext cx="5525693" cy="2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348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NAMD: Biomolecular Simulations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Collaboration with K. Schulten</a:t>
            </a:r>
          </a:p>
          <a:p>
            <a:r>
              <a:rPr lang="en-US" dirty="0"/>
              <a:t>With over 70,000 registered users</a:t>
            </a:r>
          </a:p>
          <a:p>
            <a:r>
              <a:rPr lang="en-US" dirty="0"/>
              <a:t>Scaled to most top US supercomputers</a:t>
            </a:r>
          </a:p>
          <a:p>
            <a:r>
              <a:rPr lang="en-US" dirty="0"/>
              <a:t>In production use on supercomputers and clusters and desktops</a:t>
            </a:r>
          </a:p>
          <a:p>
            <a:r>
              <a:rPr lang="en-US" dirty="0"/>
              <a:t>Gordon Bell award in 2002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C39AB-C319-403C-8545-69BA255C3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HIV-background-new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800" y="1371600"/>
            <a:ext cx="5791200" cy="24431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05600" y="3852208"/>
            <a:ext cx="5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Lucida Sans Unicode"/>
              </a:rPr>
              <a:t>Determination of the structure of HIV capsid by researchers including Prof Schulten </a:t>
            </a:r>
          </a:p>
        </p:txBody>
      </p:sp>
    </p:spTree>
    <p:extLst>
      <p:ext uri="{BB962C8B-B14F-4D97-AF65-F5344CB8AC3E}">
        <p14:creationId xmlns:p14="http://schemas.microsoft.com/office/powerpoint/2010/main" val="2633654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Parallelization Using Charm++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2A2166-46F5-4F64-832F-9710E81F95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800" y="1524001"/>
            <a:ext cx="9956800" cy="3635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0" name="Rounded Rectangle 9"/>
          <p:cNvSpPr/>
          <p:nvPr/>
        </p:nvSpPr>
        <p:spPr>
          <a:xfrm>
            <a:off x="4165600" y="2819400"/>
            <a:ext cx="2743200" cy="914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endParaRPr lang="en-US" sz="2400" dirty="0">
              <a:solidFill>
                <a:prstClr val="white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1387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986.nmtest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200" y="-136523"/>
            <a:ext cx="14833600" cy="6858000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-54823"/>
            <a:ext cx="6400800" cy="12652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ChaNGa: Parallel Gravity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203200" y="872332"/>
            <a:ext cx="5384801" cy="5410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Collaborative project (NSF)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With Tom Quinn, Univ. of Washington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Gravity, gas dynamics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Barnes-Hut tree codes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Oct tree is natural decomp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Geometry has better aspect ratios, so you “open” up fewer nodes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But is not used because it leads to bad load balance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Assumption: one-to-one map between sub-trees and PEs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Binary K-D trees are considered better load balanced</a:t>
            </a:r>
          </a:p>
          <a:p>
            <a:pPr lvl="1"/>
            <a:endParaRPr lang="en-US" dirty="0"/>
          </a:p>
        </p:txBody>
      </p:sp>
      <p:sp>
        <p:nvSpPr>
          <p:cNvPr id="430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0" y="5105400"/>
            <a:ext cx="5588000" cy="6514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With Charm++: use Oct-Tree, and let Charm++ map subtrees to processors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4000" y="457201"/>
            <a:ext cx="5181600" cy="83026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777C84">
                    <a:lumMod val="40000"/>
                    <a:lumOff val="60000"/>
                  </a:srgbClr>
                </a:solidFill>
                <a:latin typeface="Times New Roman" pitchFamily="18" charset="0"/>
              </a:rPr>
              <a:t>Evolution of Universe and Galaxy 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840060"/>
      </p:ext>
    </p:extLst>
  </p:cSld>
  <p:clrMapOvr>
    <a:masterClrMapping/>
  </p:clrMapOvr>
  <p:transition advTm="11398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/>
          <p:cNvSpPr>
            <a:spLocks noGrp="1" noChangeArrowheads="1"/>
          </p:cNvSpPr>
          <p:nvPr>
            <p:ph type="title"/>
          </p:nvPr>
        </p:nvSpPr>
        <p:spPr>
          <a:xfrm>
            <a:off x="341193" y="255495"/>
            <a:ext cx="11259403" cy="1015897"/>
          </a:xfrm>
        </p:spPr>
        <p:txBody>
          <a:bodyPr>
            <a:noAutofit/>
          </a:bodyPr>
          <a:lstStyle/>
          <a:p>
            <a:pPr algn="just" eaLnBrk="1" hangingPunct="1"/>
            <a:br>
              <a:rPr lang="en-US" altLang="en-US" sz="3600" dirty="0"/>
            </a:br>
            <a:r>
              <a:rPr lang="en-US" altLang="en-US" dirty="0"/>
              <a:t>OpenAtom</a:t>
            </a:r>
            <a:r>
              <a:rPr lang="en-US" altLang="en-US" sz="3600" dirty="0"/>
              <a:t>:</a:t>
            </a:r>
            <a:br>
              <a:rPr lang="en-US" altLang="en-US" sz="3600" dirty="0"/>
            </a:br>
            <a:endParaRPr lang="en-US" alt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96083-E975-C945-9143-C810520F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1DE56-2331-E84C-BF0B-2CBAE534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521" y="2018057"/>
            <a:ext cx="6676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/>
              <a:t>    PIs:</a:t>
            </a:r>
            <a:r>
              <a:rPr lang="en-US" altLang="en-US" dirty="0"/>
              <a:t> G.J. Martyna, IBM; S. Ismail-Beigi, Yale; L. Kale, UIUC;</a:t>
            </a:r>
          </a:p>
          <a:p>
            <a:r>
              <a:rPr lang="en-US" b="1" dirty="0"/>
              <a:t>Team:</a:t>
            </a:r>
            <a:r>
              <a:rPr lang="en-US" dirty="0"/>
              <a:t> Q. Li, IBM, </a:t>
            </a:r>
            <a:r>
              <a:rPr lang="en-US" altLang="en-US" dirty="0"/>
              <a:t>M. Kim, Yale; S. Mandal, Yale; </a:t>
            </a:r>
          </a:p>
          <a:p>
            <a:r>
              <a:rPr lang="en-US" altLang="en-US" dirty="0"/>
              <a:t>            E. Bohm, UIUC; N. Jain, UIUC; M. Robson, UIUC; </a:t>
            </a:r>
            <a:br>
              <a:rPr lang="en-US" altLang="en-US" dirty="0"/>
            </a:br>
            <a:r>
              <a:rPr lang="en-US" altLang="en-US" dirty="0"/>
              <a:t>            E. Mikida, UIUC; P. Jindal, UIUC; T. Wicky, UIUC.</a:t>
            </a:r>
          </a:p>
        </p:txBody>
      </p:sp>
      <p:pic>
        <p:nvPicPr>
          <p:cNvPr id="10" name="Picture 2" descr="h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7971" b="24568"/>
          <a:stretch>
            <a:fillRect/>
          </a:stretch>
        </p:blipFill>
        <p:spPr bwMode="auto">
          <a:xfrm>
            <a:off x="97786" y="4126611"/>
            <a:ext cx="3700500" cy="246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4009370" y="4191001"/>
            <a:ext cx="4054493" cy="2398077"/>
            <a:chOff x="4080" y="2784"/>
            <a:chExt cx="1680" cy="1218"/>
          </a:xfrm>
        </p:grpSpPr>
        <p:sp>
          <p:nvSpPr>
            <p:cNvPr id="12" name="Rectangle 45"/>
            <p:cNvSpPr>
              <a:spLocks noChangeArrowheads="1"/>
            </p:cNvSpPr>
            <p:nvPr/>
          </p:nvSpPr>
          <p:spPr bwMode="auto">
            <a:xfrm>
              <a:off x="5001" y="2988"/>
              <a:ext cx="358" cy="2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46"/>
            <p:cNvSpPr>
              <a:spLocks noChangeArrowheads="1"/>
            </p:cNvSpPr>
            <p:nvPr/>
          </p:nvSpPr>
          <p:spPr bwMode="auto">
            <a:xfrm>
              <a:off x="4982" y="3672"/>
              <a:ext cx="438" cy="2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pic>
          <p:nvPicPr>
            <p:cNvPr id="15" name="Picture 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" t="3229" r="7385" b="14370"/>
            <a:stretch/>
          </p:blipFill>
          <p:spPr bwMode="auto">
            <a:xfrm>
              <a:off x="4080" y="2784"/>
              <a:ext cx="1680" cy="1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11707389" y="6496631"/>
            <a:ext cx="314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22" name="Group 48"/>
          <p:cNvGrpSpPr>
            <a:grpSpLocks/>
          </p:cNvGrpSpPr>
          <p:nvPr/>
        </p:nvGrpSpPr>
        <p:grpSpPr bwMode="auto">
          <a:xfrm>
            <a:off x="8065087" y="4287215"/>
            <a:ext cx="3829051" cy="2236788"/>
            <a:chOff x="793" y="709"/>
            <a:chExt cx="4037" cy="2812"/>
          </a:xfrm>
        </p:grpSpPr>
        <p:pic>
          <p:nvPicPr>
            <p:cNvPr id="23" name="Picture 49" descr="aSi_solarce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709"/>
              <a:ext cx="3992" cy="2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50"/>
            <p:cNvSpPr>
              <a:spLocks noChangeArrowheads="1"/>
            </p:cNvSpPr>
            <p:nvPr/>
          </p:nvSpPr>
          <p:spPr bwMode="auto">
            <a:xfrm>
              <a:off x="889" y="1434"/>
              <a:ext cx="948" cy="4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51"/>
            <p:cNvSpPr>
              <a:spLocks noChangeArrowheads="1"/>
            </p:cNvSpPr>
            <p:nvPr/>
          </p:nvSpPr>
          <p:spPr bwMode="auto">
            <a:xfrm>
              <a:off x="793" y="2966"/>
              <a:ext cx="1083" cy="1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52"/>
            <p:cNvSpPr>
              <a:spLocks noChangeArrowheads="1"/>
            </p:cNvSpPr>
            <p:nvPr/>
          </p:nvSpPr>
          <p:spPr bwMode="auto">
            <a:xfrm>
              <a:off x="3651" y="1434"/>
              <a:ext cx="998" cy="4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53"/>
            <p:cNvSpPr>
              <a:spLocks noChangeArrowheads="1"/>
            </p:cNvSpPr>
            <p:nvPr/>
          </p:nvSpPr>
          <p:spPr bwMode="auto">
            <a:xfrm>
              <a:off x="3606" y="2592"/>
              <a:ext cx="1224" cy="4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8" name="Rectangle 54"/>
            <p:cNvSpPr>
              <a:spLocks noChangeArrowheads="1"/>
            </p:cNvSpPr>
            <p:nvPr/>
          </p:nvSpPr>
          <p:spPr bwMode="auto">
            <a:xfrm>
              <a:off x="3470" y="3070"/>
              <a:ext cx="1224" cy="4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242049" y="4115485"/>
            <a:ext cx="9182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6AF00"/>
                </a:solidFill>
                <a:latin typeface="Monotype Corsiva" panose="03010101010201010101" pitchFamily="66" charset="0"/>
              </a:rPr>
              <a:t>Light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17319-6A76-4D39-93BC-3F76070AAF76}"/>
              </a:ext>
            </a:extLst>
          </p:cNvPr>
          <p:cNvSpPr txBox="1"/>
          <p:nvPr/>
        </p:nvSpPr>
        <p:spPr>
          <a:xfrm>
            <a:off x="733565" y="121043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On the fly ab initio molecular dynamics on the ground state surface with instantaneous GW-BSE level spectra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5876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9"/>
</p:tagLst>
</file>

<file path=ppt/theme/theme1.xml><?xml version="1.0" encoding="utf-8"?>
<a:theme xmlns:a="http://schemas.openxmlformats.org/drawingml/2006/main" name="MCS-DS_PPT_template_fi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template</Template>
  <TotalTime>5357</TotalTime>
  <Words>831</Words>
  <Application>Microsoft Macintosh PowerPoint</Application>
  <PresentationFormat>Widescreen</PresentationFormat>
  <Paragraphs>189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DejaVu Sans</vt:lpstr>
      <vt:lpstr>Lato</vt:lpstr>
      <vt:lpstr>Lato Medium</vt:lpstr>
      <vt:lpstr>Lucida Sans Unicode</vt:lpstr>
      <vt:lpstr>Monotype Corsiva</vt:lpstr>
      <vt:lpstr>Osaka</vt:lpstr>
      <vt:lpstr>Times New Roman</vt:lpstr>
      <vt:lpstr>Wingdings</vt:lpstr>
      <vt:lpstr>MCS-DS_PPT_template_final</vt:lpstr>
      <vt:lpstr>Advanced Features and  Application Case Studies</vt:lpstr>
      <vt:lpstr>Control Flow within Chare</vt:lpstr>
      <vt:lpstr>Advanced Concepts</vt:lpstr>
      <vt:lpstr>Saving Cooling Energy</vt:lpstr>
      <vt:lpstr>PARM: Power Aware Resource Manager</vt:lpstr>
      <vt:lpstr>NAMD: Biomolecular Simulations</vt:lpstr>
      <vt:lpstr>Parallelization Using Charm++</vt:lpstr>
      <vt:lpstr>ChaNGa: Parallel Gravity</vt:lpstr>
      <vt:lpstr> OpenAtom: </vt:lpstr>
      <vt:lpstr>Decomposition and Computation Flow</vt:lpstr>
      <vt:lpstr>PowerPoint Presentation</vt:lpstr>
      <vt:lpstr>MiniApps</vt:lpstr>
      <vt:lpstr>More MiniApps</vt:lpstr>
      <vt:lpstr>More information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Charm++  Motivations and Basic Ideas</dc:title>
  <dc:creator>Michael Robson</dc:creator>
  <cp:lastModifiedBy>Microsoft Office User</cp:lastModifiedBy>
  <cp:revision>98</cp:revision>
  <dcterms:created xsi:type="dcterms:W3CDTF">2016-08-22T20:19:20Z</dcterms:created>
  <dcterms:modified xsi:type="dcterms:W3CDTF">2018-11-04T23:30:16Z</dcterms:modified>
</cp:coreProperties>
</file>